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263" r:id="rId2"/>
    <p:sldId id="264" r:id="rId3"/>
    <p:sldId id="257" r:id="rId4"/>
    <p:sldId id="256" r:id="rId5"/>
    <p:sldId id="266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000000"/>
    <a:srgbClr val="0070C0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90" autoAdjust="0"/>
  </p:normalViewPr>
  <p:slideViewPr>
    <p:cSldViewPr snapToGrid="0" showGuides="1">
      <p:cViewPr>
        <p:scale>
          <a:sx n="69" d="100"/>
          <a:sy n="69" d="100"/>
        </p:scale>
        <p:origin x="-452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选择算法及其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3.1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选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择算法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2141953" y="2269336"/>
            <a:ext cx="7908093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在解决问题时，人们都是按照一定的顺序进行的。有时，处理过程中的一些步骤需要根据不同的情况进行不同的处理，这样的问题就是选择问题。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54399" y="1709319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1433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2473053" y="2634516"/>
            <a:ext cx="7337448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单路选择问题是如果某种情况发生，就进行相应的处理，否则不需要做任何处理。例如，天黑了，如果房间里的灯是关着的就将灯打开。 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2965392" cy="461665"/>
            <a:chOff x="515938" y="1091211"/>
            <a:chExt cx="2965392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24998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单路选择问题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55069" y="2047041"/>
            <a:ext cx="4382010" cy="3737310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1266643" y="2907875"/>
            <a:ext cx="3541663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是用户输入的实数值，如果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x&lt;0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的绝对值是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-x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。当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x&gt;=0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时，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的值就是其绝对值，不需要做任何处理。解决该问题的算法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如表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所示。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694B01CD-4428-45ED-A6D0-F2CF4275364B}"/>
              </a:ext>
            </a:extLst>
          </p:cNvPr>
          <p:cNvGrpSpPr/>
          <p:nvPr/>
        </p:nvGrpSpPr>
        <p:grpSpPr>
          <a:xfrm>
            <a:off x="682531" y="1284949"/>
            <a:ext cx="6007291" cy="539885"/>
            <a:chOff x="679948" y="1028702"/>
            <a:chExt cx="5720848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xmlns="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09074E22-F355-46D6-BA93-27EB36183D86}"/>
                </a:ext>
              </a:extLst>
            </p:cNvPr>
            <p:cNvSpPr txBox="1"/>
            <p:nvPr/>
          </p:nvSpPr>
          <p:spPr>
            <a:xfrm>
              <a:off x="2116401" y="1060569"/>
              <a:ext cx="42843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求任意一个实数的绝对值问题。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xmlns="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xmlns="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Rectangle 3">
            <a:extLst>
              <a:ext uri="{FF2B5EF4-FFF2-40B4-BE49-F238E27FC236}">
                <a16:creationId xmlns:a16="http://schemas.microsoft.com/office/drawing/2014/main" xmlns="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1266643" y="2346766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问题求解思路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49" name="表格 48">
            <a:extLst>
              <a:ext uri="{FF2B5EF4-FFF2-40B4-BE49-F238E27FC236}">
                <a16:creationId xmlns:a16="http://schemas.microsoft.com/office/drawing/2014/main" xmlns="" id="{D5B3C37A-A0A3-427F-B14F-717B55C71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240517"/>
              </p:ext>
            </p:extLst>
          </p:nvPr>
        </p:nvGraphicFramePr>
        <p:xfrm>
          <a:off x="5921342" y="3570279"/>
          <a:ext cx="5184576" cy="2106284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94503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23953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48675"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步骤</a:t>
                      </a: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处理</a:t>
                      </a:r>
                    </a:p>
                  </a:txBody>
                  <a:tcPr marL="68580" marR="68580" marT="0" marB="0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91033"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输入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的值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83894"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如果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x&lt;0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的绝对值为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-x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65597"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  <a:defRPr/>
                      </a:pPr>
                      <a:r>
                        <a:rPr lang="zh-CN" altLang="en-US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  输出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的绝对值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0C84BCBB-8523-4C6C-B083-BE43D651B747}"/>
              </a:ext>
            </a:extLst>
          </p:cNvPr>
          <p:cNvGrpSpPr/>
          <p:nvPr/>
        </p:nvGrpSpPr>
        <p:grpSpPr>
          <a:xfrm>
            <a:off x="6224102" y="3924895"/>
            <a:ext cx="389230" cy="1762573"/>
            <a:chOff x="6481874" y="2547517"/>
            <a:chExt cx="389230" cy="1762573"/>
          </a:xfrm>
        </p:grpSpPr>
        <p:sp>
          <p:nvSpPr>
            <p:cNvPr id="50" name="Rectangle 3">
              <a:extLst>
                <a:ext uri="{FF2B5EF4-FFF2-40B4-BE49-F238E27FC236}">
                  <a16:creationId xmlns:a16="http://schemas.microsoft.com/office/drawing/2014/main" xmlns="" id="{3F8BEFF4-EF3E-4208-8BF4-B28E7B929223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481874" y="2547517"/>
              <a:ext cx="375272" cy="5611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1" name="Rectangle 3">
              <a:extLst>
                <a:ext uri="{FF2B5EF4-FFF2-40B4-BE49-F238E27FC236}">
                  <a16:creationId xmlns:a16="http://schemas.microsoft.com/office/drawing/2014/main" xmlns="" id="{A851A799-507F-4282-95FC-E49E00917050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495832" y="3148249"/>
              <a:ext cx="375272" cy="5611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2" name="Rectangle 3">
              <a:extLst>
                <a:ext uri="{FF2B5EF4-FFF2-40B4-BE49-F238E27FC236}">
                  <a16:creationId xmlns:a16="http://schemas.microsoft.com/office/drawing/2014/main" xmlns="" id="{9FA7BF2F-D7E1-46BA-81CD-275F40BFACF7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481874" y="3748981"/>
              <a:ext cx="375272" cy="5611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B728B371-A514-44C9-8AD4-AB392BC0A9C6}"/>
              </a:ext>
            </a:extLst>
          </p:cNvPr>
          <p:cNvGrpSpPr/>
          <p:nvPr/>
        </p:nvGrpSpPr>
        <p:grpSpPr>
          <a:xfrm>
            <a:off x="5159830" y="1894243"/>
            <a:ext cx="5667518" cy="4450995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A6226BAE-7790-4BB1-8603-C53D650D8084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xmlns="" id="{FA70FCAC-70F8-49EE-B635-B69D19582F39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6" name="矩形: 圆角 35">
                <a:extLst>
                  <a:ext uri="{FF2B5EF4-FFF2-40B4-BE49-F238E27FC236}">
                    <a16:creationId xmlns:a16="http://schemas.microsoft.com/office/drawing/2014/main" xmlns="" id="{A20B3126-D590-4AB4-8808-722ACD29E6F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xmlns="" id="{04180232-8204-4DD0-873A-EB555CCE84DB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8" name="任意多边形 93">
                <a:extLst>
                  <a:ext uri="{FF2B5EF4-FFF2-40B4-BE49-F238E27FC236}">
                    <a16:creationId xmlns:a16="http://schemas.microsoft.com/office/drawing/2014/main" xmlns="" id="{95252B8A-C3F0-42BD-8C0B-775AC09A8129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xmlns="" id="{9A16130E-D08D-4822-BDAD-636935C304E2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xmlns="" id="{7A5A8822-AA6E-4D11-86E3-E17353712428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xmlns="" id="{77838BF8-486D-4133-A726-5CEB0F1D3879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811F712A-596A-45D2-90C6-7421B1E39F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7A98E68F-ED0D-4843-BAD4-95F102ECA6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4" name="图片 43">
            <a:extLst>
              <a:ext uri="{FF2B5EF4-FFF2-40B4-BE49-F238E27FC236}">
                <a16:creationId xmlns:a16="http://schemas.microsoft.com/office/drawing/2014/main" xmlns="" id="{6A1ED860-E3AE-4C57-80D9-79FA76D9AC8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70699" y="2534369"/>
            <a:ext cx="4782292" cy="3170742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8543BFB8-A199-49B8-9BEE-7F8FA62E7F6B}"/>
              </a:ext>
            </a:extLst>
          </p:cNvPr>
          <p:cNvSpPr/>
          <p:nvPr/>
        </p:nvSpPr>
        <p:spPr>
          <a:xfrm>
            <a:off x="879180" y="2365474"/>
            <a:ext cx="37523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语句的语法格式为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(&lt;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测试条件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&lt;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分支语句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</a:p>
        </p:txBody>
      </p:sp>
      <p:grpSp>
        <p:nvGrpSpPr>
          <p:cNvPr id="16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6801085" cy="461665"/>
            <a:chOff x="515938" y="1091211"/>
            <a:chExt cx="6801085" cy="461665"/>
          </a:xfrm>
        </p:grpSpPr>
        <p:grpSp>
          <p:nvGrpSpPr>
            <p:cNvPr id="17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19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3" y="1091211"/>
              <a:ext cx="63355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if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语句编程解决单路选择问题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4814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79946" y="943242"/>
            <a:ext cx="10490119" cy="1013743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xmlns="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2151306" y="1223062"/>
              <a:ext cx="90187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编写程序，用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if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语句实现求一个实数的绝对值问题。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1607113" y="2244049"/>
            <a:ext cx="59752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r>
              <a:rPr lang="en-US" altLang="zh-CN" sz="2000" dirty="0"/>
              <a:t>#include&lt;iostream&gt;</a:t>
            </a:r>
            <a:endParaRPr lang="zh-CN" altLang="zh-CN" sz="2000" dirty="0"/>
          </a:p>
          <a:p>
            <a:r>
              <a:rPr lang="en-US" altLang="zh-CN" sz="2000" dirty="0"/>
              <a:t>using namespace std;</a:t>
            </a:r>
            <a:endParaRPr lang="zh-CN" altLang="zh-CN" sz="2000" dirty="0"/>
          </a:p>
          <a:p>
            <a:r>
              <a:rPr lang="en-US" altLang="zh-CN" sz="2000" dirty="0"/>
              <a:t>int main()</a:t>
            </a:r>
            <a:endParaRPr lang="zh-CN" altLang="zh-CN" sz="2000" dirty="0"/>
          </a:p>
          <a:p>
            <a:r>
              <a:rPr lang="en-US" altLang="zh-CN" sz="2000" dirty="0"/>
              <a:t>{	double x;</a:t>
            </a:r>
            <a:endParaRPr lang="zh-CN" altLang="zh-CN" sz="2000" dirty="0"/>
          </a:p>
          <a:p>
            <a:r>
              <a:rPr lang="en-US" altLang="zh-CN" sz="2000" dirty="0"/>
              <a:t>	</a:t>
            </a:r>
            <a:r>
              <a:rPr lang="en-US" altLang="zh-CN" sz="2000" dirty="0" err="1"/>
              <a:t>cout</a:t>
            </a:r>
            <a:r>
              <a:rPr lang="en-US" altLang="zh-CN" sz="2000" dirty="0"/>
              <a:t>&lt;&lt;"</a:t>
            </a:r>
            <a:r>
              <a:rPr lang="zh-CN" altLang="zh-CN" sz="2000" dirty="0"/>
              <a:t>请输入</a:t>
            </a:r>
            <a:r>
              <a:rPr lang="en-US" altLang="zh-CN" sz="2000" dirty="0"/>
              <a:t>1</a:t>
            </a:r>
            <a:r>
              <a:rPr lang="zh-CN" altLang="zh-CN" sz="2000" dirty="0"/>
              <a:t>个实数</a:t>
            </a:r>
            <a:r>
              <a:rPr lang="en-US" altLang="zh-CN" sz="2000" dirty="0"/>
              <a:t>:"&lt;&lt;</a:t>
            </a:r>
            <a:r>
              <a:rPr lang="en-US" altLang="zh-CN" sz="2000" dirty="0" err="1"/>
              <a:t>endl</a:t>
            </a:r>
            <a:r>
              <a:rPr lang="en-US" altLang="zh-CN" sz="2000" dirty="0"/>
              <a:t>;</a:t>
            </a:r>
            <a:endParaRPr lang="zh-CN" altLang="zh-CN" sz="2000" dirty="0"/>
          </a:p>
          <a:p>
            <a:r>
              <a:rPr lang="en-US" altLang="zh-CN" sz="2000" dirty="0"/>
              <a:t>	</a:t>
            </a:r>
            <a:r>
              <a:rPr lang="en-US" altLang="zh-CN" sz="2000" dirty="0" err="1"/>
              <a:t>cin</a:t>
            </a:r>
            <a:r>
              <a:rPr lang="en-US" altLang="zh-CN" sz="2000" dirty="0"/>
              <a:t>&gt;&gt;x;</a:t>
            </a:r>
          </a:p>
          <a:p>
            <a:r>
              <a:rPr lang="en-US" altLang="zh-CN" sz="2000" dirty="0"/>
              <a:t>	</a:t>
            </a:r>
            <a:r>
              <a:rPr lang="en-US" altLang="zh-CN" sz="2000" dirty="0" err="1"/>
              <a:t>cout</a:t>
            </a:r>
            <a:r>
              <a:rPr lang="en-US" altLang="zh-CN" sz="2000" dirty="0"/>
              <a:t>&lt;&lt;x&lt;&lt;"</a:t>
            </a:r>
            <a:r>
              <a:rPr lang="zh-CN" altLang="zh-CN" sz="2000" dirty="0"/>
              <a:t>的绝对值是</a:t>
            </a:r>
            <a:r>
              <a:rPr lang="en-US" altLang="zh-CN" sz="2000" dirty="0"/>
              <a:t>:" ;</a:t>
            </a:r>
          </a:p>
          <a:p>
            <a:r>
              <a:rPr lang="en-US" altLang="zh-CN" sz="2000" dirty="0"/>
              <a:t>	</a:t>
            </a:r>
            <a:r>
              <a:rPr lang="en-US" altLang="zh-CN" sz="2000" dirty="0" smtClean="0">
                <a:solidFill>
                  <a:srgbClr val="FF0000"/>
                </a:solidFill>
              </a:rPr>
              <a:t>if </a:t>
            </a:r>
            <a:r>
              <a:rPr lang="en-US" altLang="zh-CN" sz="2000" dirty="0" smtClean="0"/>
              <a:t>( x&lt;0 )</a:t>
            </a:r>
            <a:r>
              <a:rPr lang="en-US" altLang="zh-CN" sz="2000" dirty="0"/>
              <a:t>	//</a:t>
            </a:r>
            <a:r>
              <a:rPr lang="zh-CN" altLang="zh-CN" sz="2000" dirty="0"/>
              <a:t>当</a:t>
            </a:r>
            <a:r>
              <a:rPr lang="en-US" altLang="zh-CN" sz="2000" dirty="0"/>
              <a:t>x</a:t>
            </a:r>
            <a:r>
              <a:rPr lang="zh-CN" altLang="zh-CN" sz="2000" dirty="0"/>
              <a:t>是负数时，需要进行处理</a:t>
            </a:r>
          </a:p>
          <a:p>
            <a:r>
              <a:rPr lang="en-US" altLang="zh-CN" sz="2000" dirty="0"/>
              <a:t>		x=-x;</a:t>
            </a:r>
            <a:endParaRPr lang="zh-CN" altLang="zh-CN" sz="2000" dirty="0"/>
          </a:p>
          <a:p>
            <a:r>
              <a:rPr lang="en-US" altLang="zh-CN" sz="2000" dirty="0"/>
              <a:t>	</a:t>
            </a:r>
            <a:r>
              <a:rPr lang="en-US" altLang="zh-CN" sz="2000" dirty="0" err="1"/>
              <a:t>cout</a:t>
            </a:r>
            <a:r>
              <a:rPr lang="en-US" altLang="zh-CN" sz="2000" dirty="0"/>
              <a:t>&lt;&lt;x&lt;&lt;</a:t>
            </a:r>
            <a:r>
              <a:rPr lang="en-US" altLang="zh-CN" sz="2000" dirty="0" err="1"/>
              <a:t>endl</a:t>
            </a:r>
            <a:r>
              <a:rPr lang="en-US" altLang="zh-CN" sz="2000" dirty="0"/>
              <a:t>;</a:t>
            </a:r>
            <a:endParaRPr lang="zh-CN" altLang="zh-CN" sz="2000" dirty="0"/>
          </a:p>
          <a:p>
            <a:r>
              <a:rPr lang="en-US" altLang="zh-CN" sz="2000" dirty="0"/>
              <a:t>	return 0;</a:t>
            </a:r>
            <a:endParaRPr lang="zh-CN" altLang="zh-CN" sz="2000" dirty="0"/>
          </a:p>
          <a:p>
            <a:r>
              <a:rPr lang="en-US" altLang="zh-CN" sz="2000" dirty="0"/>
              <a:t>}</a:t>
            </a:r>
            <a:endParaRPr lang="zh-CN" altLang="zh-CN" sz="2000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749026" y="2244049"/>
            <a:ext cx="6740232" cy="4211638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28" name="Rectangle 3">
            <a:extLst>
              <a:ext uri="{FF2B5EF4-FFF2-40B4-BE49-F238E27FC236}">
                <a16:creationId xmlns:a16="http://schemas.microsoft.com/office/drawing/2014/main" xmlns="" id="{49CEB975-3F67-4C3E-94A6-E36A7AA99D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11102" y="2244049"/>
            <a:ext cx="376496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rgbClr val="ED7D31"/>
                </a:solidFill>
              </a:rPr>
              <a:t>请</a:t>
            </a:r>
            <a:r>
              <a:rPr lang="zh-CN" altLang="en-US" sz="2400" dirty="0">
                <a:solidFill>
                  <a:srgbClr val="ED7D31"/>
                </a:solidFill>
              </a:rPr>
              <a:t>回答</a:t>
            </a:r>
            <a:r>
              <a:rPr lang="zh-CN" altLang="zh-CN" sz="2400" dirty="0" smtClean="0">
                <a:solidFill>
                  <a:srgbClr val="ED7D31"/>
                </a:solidFill>
              </a:rPr>
              <a:t>：</a:t>
            </a:r>
            <a:endParaRPr lang="en-US" altLang="zh-CN" sz="2400" dirty="0" smtClean="0">
              <a:solidFill>
                <a:srgbClr val="ED7D31"/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400" dirty="0">
              <a:solidFill>
                <a:srgbClr val="ED7D31"/>
              </a:solidFill>
            </a:endParaRPr>
          </a:p>
          <a:p>
            <a:r>
              <a:rPr lang="en-US" altLang="zh-CN" sz="2400" dirty="0" smtClean="0"/>
              <a:t>if</a:t>
            </a:r>
            <a:r>
              <a:rPr lang="zh-CN" altLang="zh-CN" sz="2400" dirty="0"/>
              <a:t>语句的条件表达式是哪个？</a:t>
            </a:r>
            <a:endParaRPr lang="en-US" altLang="zh-CN" sz="2400" dirty="0"/>
          </a:p>
          <a:p>
            <a:endParaRPr lang="zh-CN" altLang="zh-CN" sz="2400" dirty="0"/>
          </a:p>
          <a:p>
            <a:r>
              <a:rPr lang="en-US" altLang="zh-CN" sz="2400" dirty="0" smtClean="0"/>
              <a:t>if</a:t>
            </a:r>
            <a:r>
              <a:rPr lang="zh-CN" altLang="zh-CN" sz="2400" dirty="0"/>
              <a:t>语句的分支语句是哪个？</a:t>
            </a:r>
            <a:endParaRPr lang="en-US" altLang="zh-CN" sz="2400" dirty="0"/>
          </a:p>
          <a:p>
            <a:endParaRPr lang="zh-CN" altLang="zh-CN" sz="2400" dirty="0"/>
          </a:p>
          <a:p>
            <a:r>
              <a:rPr lang="en-US" altLang="zh-CN" sz="2400" dirty="0" smtClean="0"/>
              <a:t>main</a:t>
            </a:r>
            <a:r>
              <a:rPr lang="zh-CN" altLang="en-US" sz="2400" dirty="0"/>
              <a:t>函数</a:t>
            </a:r>
            <a:r>
              <a:rPr lang="zh-CN" altLang="zh-CN" sz="2400" dirty="0"/>
              <a:t>共有多少条语句？</a:t>
            </a:r>
          </a:p>
          <a:p>
            <a:pPr>
              <a:lnSpc>
                <a:spcPct val="150000"/>
              </a:lnSpc>
            </a:pPr>
            <a:endParaRPr lang="zh-CN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373</Words>
  <Application>Microsoft Office PowerPoint</Application>
  <PresentationFormat>Custom</PresentationFormat>
  <Paragraphs>42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57</cp:revision>
  <dcterms:created xsi:type="dcterms:W3CDTF">2018-07-20T07:37:48Z</dcterms:created>
  <dcterms:modified xsi:type="dcterms:W3CDTF">2019-01-07T13:47:59Z</dcterms:modified>
</cp:coreProperties>
</file>

<file path=docProps/thumbnail.jpeg>
</file>